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 xmlns:p15="http://schemas.microsoft.com/office/powerpoint/2012/main" userId="S-1-5-21-329068152-1592454029-682003330-143278" providerId="AD"/>
      </p:ext>
    </p:extLst>
  </p:cmAuthor>
  <p:cmAuthor id="2" name="Erin Dwyer" initials="ED" lastIdx="2" clrIdx="2">
    <p:extLst>
      <p:ext uri="{19B8F6BF-5375-455C-9EA6-DF929625EA0E}">
        <p15:presenceInfo xmlns="" xmlns:p15="http://schemas.microsoft.com/office/powerpoint/2012/main" userId="Erin Dwyer" providerId="None"/>
      </p:ext>
    </p:extLst>
  </p:cmAuthor>
  <p:cmAuthor id="3" name="Redder, Christian" initials="RC" lastIdx="6" clrIdx="3">
    <p:extLst>
      <p:ext uri="{19B8F6BF-5375-455C-9EA6-DF929625EA0E}">
        <p15:presenceInfo xmlns=""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varScale="1">
        <p:scale>
          <a:sx n="146" d="100"/>
          <a:sy n="146" d="100"/>
        </p:scale>
        <p:origin x="-738" y="-96"/>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en-GB"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en-GB"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en-GB"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A group of people standing in a room&#10;&#10;Description automatically generated">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A group of people standing in a room&#10;&#10;Description automatically generated">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600" kern="1200" dirty="0">
                <a:solidFill>
                  <a:schemeClr val="tx1"/>
                </a:solidFill>
                <a:latin typeface="+mn-lt"/>
              </a:rPr>
              <a:t>© 2020 Xerox Corporation. All rights reserved. Xerox® is a trademark of Xerox Corporation in the United States and/or other countries. BRXXXXX</a:t>
            </a:r>
            <a:endParaRPr lang="en-GB" sz="600" kern="1200" dirty="0">
              <a:solidFill>
                <a:schemeClr val="tx1"/>
              </a:solidFill>
              <a:latin typeface="+mn-lt"/>
              <a:ea typeface="+mn-ea"/>
              <a:cs typeface="+mn-cs"/>
            </a:endParaRPr>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600" kern="1200" dirty="0">
                <a:solidFill>
                  <a:schemeClr val="tx1"/>
                </a:solidFill>
                <a:latin typeface="+mn-lt"/>
              </a:rPr>
              <a:t>© 2020 Xerox Corporation. All rights reserved. Xerox® and Everyday are trademarks of Xerox Corporation in the United States and/or other countries.</a:t>
            </a:r>
            <a:r>
              <a:rPr lang="en-GB" sz="600" dirty="0" smtClean="0"/>
              <a:t> </a:t>
            </a:r>
            <a:endParaRPr lang="en-GB" sz="600" kern="1200" dirty="0">
              <a:solidFill>
                <a:schemeClr val="tx1"/>
              </a:solidFill>
              <a:latin typeface="+mn-lt"/>
              <a:ea typeface="+mn-ea"/>
              <a:cs typeface="+mn-cs"/>
            </a:endParaRPr>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A picture containing person, indoor, man, front&#10;&#10;Description automatically generated">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19 May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29.emf"/></Relationships>
</file>

<file path=ppt/slides/_rels/slide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at a table in front of a computer&#10;&#10;Description automatically generated">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en-GB" dirty="0" smtClean="0"/>
              <a:t>Xerox</a:t>
            </a:r>
            <a:r>
              <a:rPr lang="en-GB" sz="1800" baseline="70000" dirty="0"/>
              <a:t>®</a:t>
            </a:r>
            <a:r>
              <a:rPr lang="en-GB" dirty="0" smtClean="0"/>
              <a:t> Everyday</a:t>
            </a:r>
            <a:r>
              <a:rPr lang="en-GB" sz="2400" baseline="30000" dirty="0" smtClean="0"/>
              <a:t>™</a:t>
            </a:r>
            <a:r>
              <a:rPr lang="en-GB" dirty="0" smtClean="0"/>
              <a:t> Toner</a:t>
            </a:r>
            <a:r>
              <a:rPr dirty="0"/>
              <a:t/>
            </a:r>
            <a:br>
              <a:rPr dirty="0"/>
            </a:br>
            <a:r>
              <a:rPr lang="en-GB" sz="2000" dirty="0">
                <a:solidFill>
                  <a:schemeClr val="bg2"/>
                </a:solidFill>
              </a:rPr>
              <a:t>Savings. Reliability. Safety. </a:t>
            </a:r>
            <a:endParaRPr lang="en-GB"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en-GB"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15 June 2020</a:t>
            </a:fld>
            <a:endParaRPr lang="en-GB" dirty="0"/>
          </a:p>
        </p:txBody>
      </p:sp>
      <p:sp>
        <p:nvSpPr>
          <p:cNvPr id="4" name="Text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en-GB" sz="2800" dirty="0"/>
              <a:t>What if you didn’t have to choose between quality and cost?</a:t>
            </a:r>
          </a:p>
        </p:txBody>
      </p:sp>
      <p:sp>
        <p:nvSpPr>
          <p:cNvPr id="5" name="Conten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en-GB" dirty="0">
                <a:solidFill>
                  <a:schemeClr val="bg2"/>
                </a:solidFill>
              </a:rPr>
              <a:t>Original Equipment Toners</a:t>
            </a:r>
          </a:p>
          <a:p>
            <a:pPr marL="302419" indent="-285750">
              <a:lnSpc>
                <a:spcPct val="150000"/>
              </a:lnSpc>
              <a:buClr>
                <a:schemeClr val="tx1"/>
              </a:buClr>
              <a:buFont typeface="Arial" panose="020B0604020202020204" pitchFamily="34" charset="0"/>
              <a:buChar char="•"/>
            </a:pPr>
            <a:r>
              <a:rPr lang="en-GB" sz="1400" dirty="0"/>
              <a:t>High priced</a:t>
            </a:r>
          </a:p>
          <a:p>
            <a:pPr marL="302419" indent="-285750">
              <a:lnSpc>
                <a:spcPct val="90000"/>
              </a:lnSpc>
              <a:buClr>
                <a:schemeClr val="tx1"/>
              </a:buClr>
              <a:buFont typeface="Arial" panose="020B0604020202020204" pitchFamily="34" charset="0"/>
              <a:buChar char="•"/>
            </a:pPr>
            <a:r>
              <a:rPr lang="en-GB" sz="1400" dirty="0"/>
              <a:t>Product safety assurance</a:t>
            </a:r>
          </a:p>
          <a:p>
            <a:pPr marL="302419" indent="-285750">
              <a:lnSpc>
                <a:spcPct val="90000"/>
              </a:lnSpc>
              <a:buClr>
                <a:schemeClr val="tx1"/>
              </a:buClr>
              <a:buFont typeface="Arial" panose="020B0604020202020204" pitchFamily="34" charset="0"/>
              <a:buChar char="•"/>
            </a:pPr>
            <a:r>
              <a:rPr lang="en-GB" sz="1400" dirty="0"/>
              <a:t>Non-toxic</a:t>
            </a:r>
          </a:p>
          <a:p>
            <a:pPr marL="302419" indent="-285750">
              <a:lnSpc>
                <a:spcPct val="90000"/>
              </a:lnSpc>
              <a:buClr>
                <a:schemeClr val="tx1"/>
              </a:buClr>
              <a:buFont typeface="Arial" panose="020B0604020202020204" pitchFamily="34" charset="0"/>
              <a:buChar char="•"/>
            </a:pPr>
            <a:r>
              <a:rPr lang="en-GB" sz="1400" dirty="0"/>
              <a:t>Safe for people/environment</a:t>
            </a:r>
          </a:p>
          <a:p>
            <a:r>
              <a:rPr lang="en-US" dirty="0"/>
              <a:t/>
            </a:r>
            <a:br>
              <a:rPr lang="en-US" dirty="0"/>
            </a:br>
            <a:endParaRPr lang="en-GB" dirty="0"/>
          </a:p>
        </p:txBody>
      </p:sp>
      <p:sp>
        <p:nvSpPr>
          <p:cNvPr id="6" name="Content Placeholder 5">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en-GB" dirty="0">
                <a:solidFill>
                  <a:schemeClr val="bg2"/>
                </a:solidFill>
              </a:rPr>
              <a:t>No-Name Bargain Toners</a:t>
            </a:r>
          </a:p>
          <a:p>
            <a:pPr marL="302419" indent="-285750">
              <a:lnSpc>
                <a:spcPct val="150000"/>
              </a:lnSpc>
              <a:buClr>
                <a:schemeClr val="tx1"/>
              </a:buClr>
              <a:buFont typeface="Arial" panose="020B0604020202020204" pitchFamily="34" charset="0"/>
              <a:buChar char="•"/>
            </a:pPr>
            <a:r>
              <a:rPr lang="en-GB" sz="1400" dirty="0"/>
              <a:t>Lower price</a:t>
            </a:r>
          </a:p>
          <a:p>
            <a:pPr marL="302419" indent="-285750">
              <a:lnSpc>
                <a:spcPct val="90000"/>
              </a:lnSpc>
              <a:buClr>
                <a:schemeClr val="tx1"/>
              </a:buClr>
              <a:buFont typeface="Arial" panose="020B0604020202020204" pitchFamily="34" charset="0"/>
              <a:buChar char="•"/>
            </a:pPr>
            <a:r>
              <a:rPr lang="en-GB" sz="1400" dirty="0"/>
              <a:t>Unreliable quality</a:t>
            </a:r>
          </a:p>
          <a:p>
            <a:pPr marL="302419" indent="-285750">
              <a:lnSpc>
                <a:spcPct val="90000"/>
              </a:lnSpc>
              <a:buClr>
                <a:schemeClr val="tx1"/>
              </a:buClr>
              <a:buFont typeface="Arial" panose="020B0604020202020204" pitchFamily="34" charset="0"/>
              <a:buChar char="•"/>
            </a:pPr>
            <a:r>
              <a:rPr lang="en-GB" sz="1400" dirty="0"/>
              <a:t>Prone to damaging printers</a:t>
            </a:r>
          </a:p>
          <a:p>
            <a:pPr marL="302419" indent="-285750">
              <a:lnSpc>
                <a:spcPct val="90000"/>
              </a:lnSpc>
              <a:buClr>
                <a:schemeClr val="tx1"/>
              </a:buClr>
              <a:buFont typeface="Arial" panose="020B0604020202020204" pitchFamily="34" charset="0"/>
              <a:buChar char="•"/>
            </a:pPr>
            <a:r>
              <a:rPr lang="en-GB" sz="1400" dirty="0"/>
              <a:t>Questionable safety standards</a:t>
            </a:r>
          </a:p>
          <a:p>
            <a:pPr marL="302419" indent="-285750">
              <a:lnSpc>
                <a:spcPct val="90000"/>
              </a:lnSpc>
              <a:buClr>
                <a:schemeClr val="tx1"/>
              </a:buClr>
              <a:buFont typeface="Arial" panose="020B0604020202020204" pitchFamily="34" charset="0"/>
              <a:buChar char="•"/>
            </a:pPr>
            <a:r>
              <a:rPr lang="en-GB" sz="1400" dirty="0"/>
              <a:t>May lead to unexpected costs</a:t>
            </a:r>
          </a:p>
          <a:p>
            <a:r>
              <a:rPr lang="en-US" dirty="0"/>
              <a:t/>
            </a:r>
            <a:br>
              <a:rPr lang="en-US" dirty="0"/>
            </a:br>
            <a:endParaRPr lang="en-GB" dirty="0"/>
          </a:p>
          <a:p>
            <a:endParaRPr lang="en-GB" dirty="0"/>
          </a:p>
        </p:txBody>
      </p:sp>
      <p:sp>
        <p:nvSpPr>
          <p:cNvPr id="7" name="Footer Placeholder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22A16E4-8409-4B17-A7B0-A9ABD5717616}"/>
              </a:ext>
            </a:extLst>
          </p:cNvPr>
          <p:cNvSpPr>
            <a:spLocks noGrp="1"/>
          </p:cNvSpPr>
          <p:nvPr>
            <p:ph type="ftr" sz="quarter" idx="12"/>
          </p:nvPr>
        </p:nvSpPr>
        <p:spPr/>
        <p:txBody>
          <a:bodyPr/>
          <a:lstStyle/>
          <a:p>
            <a:r>
              <a:rPr lang="en-GB" smtClean="0"/>
              <a:t>Xerox Internal Use Only</a:t>
            </a:r>
            <a:endParaRPr lang="en-GB" dirty="0"/>
          </a:p>
        </p:txBody>
      </p:sp>
      <p:pic>
        <p:nvPicPr>
          <p:cNvPr id="10" name="Picture 9">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A close up of a piece of paper&#10;&#10;Description automatically generated">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en-GB"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en-GB" dirty="0"/>
          </a:p>
        </p:txBody>
      </p:sp>
      <p:sp>
        <p:nvSpPr>
          <p:cNvPr id="4" name="Footer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5F00991-BB27-CD45-876D-200B5A099738}"/>
              </a:ext>
            </a:extLst>
          </p:cNvPr>
          <p:cNvSpPr>
            <a:spLocks noGrp="1"/>
          </p:cNvSpPr>
          <p:nvPr>
            <p:ph type="ftr" sz="quarter" idx="12"/>
          </p:nvPr>
        </p:nvSpPr>
        <p:spPr/>
        <p:txBody>
          <a:bodyPr/>
          <a:lstStyle/>
          <a:p>
            <a:r>
              <a:rPr lang="en-GB" smtClean="0"/>
              <a:t>Xerox Internal Use Only</a:t>
            </a:r>
          </a:p>
        </p:txBody>
      </p:sp>
      <p:sp>
        <p:nvSpPr>
          <p:cNvPr id="5" name="Tex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B11EDBA-FA5D-FC49-B4E0-1EA0206BF4C1}"/>
              </a:ext>
            </a:extLst>
          </p:cNvPr>
          <p:cNvSpPr>
            <a:spLocks noGrp="1"/>
          </p:cNvSpPr>
          <p:nvPr>
            <p:ph type="body" sz="quarter" idx="13"/>
          </p:nvPr>
        </p:nvSpPr>
        <p:spPr/>
        <p:txBody>
          <a:bodyPr/>
          <a:lstStyle/>
          <a:p>
            <a:r>
              <a:rPr lang="en-GB" sz="1800" dirty="0"/>
              <a:t>Xerox</a:t>
            </a:r>
            <a:r>
              <a:rPr lang="en-GB" sz="1800" baseline="30000" dirty="0"/>
              <a:t>®</a:t>
            </a:r>
            <a:r>
              <a:rPr lang="en-GB" sz="1800" dirty="0"/>
              <a:t> Everyday™ Toner  is different. </a:t>
            </a:r>
            <a:r>
              <a:t/>
            </a:r>
            <a:br/>
            <a:r>
              <a:rPr lang="en-GB" sz="1800" dirty="0"/>
              <a:t>You don’t have to choose between performance and pricing.</a:t>
            </a:r>
          </a:p>
          <a:p>
            <a:r>
              <a:rPr lang="en-GB" sz="1500" dirty="0">
                <a:solidFill>
                  <a:schemeClr val="bg2"/>
                </a:solidFill>
              </a:rPr>
              <a:t>Xerox</a:t>
            </a:r>
            <a:r>
              <a:rPr lang="en-GB" sz="1500" baseline="30000" dirty="0">
                <a:solidFill>
                  <a:schemeClr val="bg2"/>
                </a:solidFill>
              </a:rPr>
              <a:t>®</a:t>
            </a:r>
            <a:r>
              <a:rPr lang="en-GB" sz="1500" dirty="0">
                <a:solidFill>
                  <a:schemeClr val="bg2"/>
                </a:solidFill>
              </a:rPr>
              <a:t> Everyday™ Toner  </a:t>
            </a:r>
            <a:r>
              <a:t/>
            </a:r>
            <a:br/>
            <a:r>
              <a:rPr lang="en-GB" sz="1500" dirty="0">
                <a:solidFill>
                  <a:schemeClr val="bg2"/>
                </a:solidFill>
              </a:rPr>
              <a:t>is different.</a:t>
            </a:r>
          </a:p>
          <a:p>
            <a:pPr marL="285750" lvl="2" indent="-285750">
              <a:buFont typeface="Arial" panose="020B0604020202020204" pitchFamily="34" charset="0"/>
              <a:buChar char="•"/>
            </a:pPr>
            <a:r>
              <a:rPr lang="en-GB" sz="1200" dirty="0"/>
              <a:t>No high prices</a:t>
            </a:r>
          </a:p>
          <a:p>
            <a:pPr marL="285750" lvl="2" indent="-285750">
              <a:buFont typeface="Arial" panose="020B0604020202020204" pitchFamily="34" charset="0"/>
              <a:buChar char="•"/>
            </a:pPr>
            <a:r>
              <a:rPr lang="en-GB" sz="1200" dirty="0"/>
              <a:t>No hidden costs</a:t>
            </a:r>
          </a:p>
          <a:p>
            <a:pPr marL="285750" lvl="2" indent="-285750">
              <a:buFont typeface="Arial" panose="020B0604020202020204" pitchFamily="34" charset="0"/>
              <a:buChar char="•"/>
            </a:pPr>
            <a:r>
              <a:rPr lang="en-GB" sz="1200" dirty="0"/>
              <a:t>From a brand you can trust</a:t>
            </a:r>
          </a:p>
          <a:p>
            <a:pPr marL="285750" lvl="2" indent="-285750">
              <a:buFont typeface="Arial" panose="020B0604020202020204" pitchFamily="34" charset="0"/>
              <a:buChar char="•"/>
            </a:pPr>
            <a:r>
              <a:rPr lang="en-GB" sz="1200" dirty="0"/>
              <a:t>Xerox</a:t>
            </a:r>
            <a:r>
              <a:rPr lang="en-GB" sz="1200" baseline="30000" dirty="0"/>
              <a:t>®</a:t>
            </a:r>
            <a:r>
              <a:rPr lang="en-GB" sz="1200" dirty="0"/>
              <a:t> saves you money </a:t>
            </a:r>
            <a:r>
              <a:t/>
            </a:r>
            <a:br/>
            <a:r>
              <a:rPr lang="en-GB" sz="1200" dirty="0"/>
              <a:t>by being a one-stop shop</a:t>
            </a:r>
          </a:p>
          <a:p>
            <a:pPr marL="285750" lvl="2" indent="-285750">
              <a:buFont typeface="Arial" panose="020B0604020202020204" pitchFamily="34" charset="0"/>
              <a:buChar char="•"/>
            </a:pPr>
            <a:r>
              <a:rPr lang="en-GB" sz="1200" dirty="0"/>
              <a:t>Cartridges for all top printer brands, printer sizes and models</a:t>
            </a:r>
          </a:p>
          <a:p>
            <a:endParaRPr lang="en-GB" dirty="0"/>
          </a:p>
        </p:txBody>
      </p:sp>
      <p:sp>
        <p:nvSpPr>
          <p:cNvPr id="34" name="Content Placeholder 2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en-GB" sz="1500" dirty="0">
                <a:solidFill>
                  <a:schemeClr val="tx1"/>
                </a:solidFill>
              </a:rPr>
              <a:t>Broad A4/</a:t>
            </a:r>
          </a:p>
          <a:p>
            <a:pPr algn="ctr">
              <a:spcBef>
                <a:spcPts val="0"/>
              </a:spcBef>
            </a:pPr>
            <a:r>
              <a:rPr lang="en-GB" sz="1500" dirty="0">
                <a:solidFill>
                  <a:schemeClr val="tx1"/>
                </a:solidFill>
              </a:rPr>
              <a:t>A3 Support </a:t>
            </a:r>
          </a:p>
          <a:p>
            <a:pPr algn="ctr"/>
            <a:endParaRPr lang="en-GB" sz="1500" dirty="0">
              <a:solidFill>
                <a:schemeClr val="tx1"/>
              </a:solidFill>
            </a:endParaRPr>
          </a:p>
        </p:txBody>
      </p:sp>
      <p:sp>
        <p:nvSpPr>
          <p:cNvPr id="19" name="Content Placeholder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sz="1500" dirty="0"/>
              <a:t>A4: Letter/Legal</a:t>
            </a:r>
          </a:p>
          <a:p>
            <a:pPr marL="0" indent="0">
              <a:buNone/>
            </a:pPr>
            <a:endParaRPr lang="en-GB" sz="1500" dirty="0"/>
          </a:p>
        </p:txBody>
      </p:sp>
      <p:sp>
        <p:nvSpPr>
          <p:cNvPr id="20" name="Content Placeholder 1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sz="1500" dirty="0"/>
              <a:t>A3: Tabloid</a:t>
            </a:r>
          </a:p>
        </p:txBody>
      </p:sp>
      <p:pic>
        <p:nvPicPr>
          <p:cNvPr id="21" name="Picture 2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0419" y="953449"/>
            <a:ext cx="858593" cy="259518"/>
          </a:xfrm>
          <a:prstGeom prst="rect">
            <a:avLst/>
          </a:prstGeom>
        </p:spPr>
      </p:pic>
      <p:pic>
        <p:nvPicPr>
          <p:cNvPr id="22" name="Picture 2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943" y="1446998"/>
            <a:ext cx="324078" cy="324078"/>
          </a:xfrm>
          <a:prstGeom prst="rect">
            <a:avLst/>
          </a:prstGeom>
        </p:spPr>
      </p:pic>
      <p:pic>
        <p:nvPicPr>
          <p:cNvPr id="23" name="Picture 2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08394" y="914263"/>
            <a:ext cx="858414" cy="299443"/>
          </a:xfrm>
          <a:prstGeom prst="rect">
            <a:avLst/>
          </a:prstGeom>
          <a:solidFill>
            <a:schemeClr val="bg1"/>
          </a:solidFill>
        </p:spPr>
      </p:pic>
      <p:pic>
        <p:nvPicPr>
          <p:cNvPr id="24" name="Picture 2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A28F2F8-24E8-1246-9F48-D17F3CCAB089}"/>
              </a:ext>
            </a:extLst>
          </p:cNvPr>
          <p:cNvSpPr>
            <a:spLocks noGrp="1"/>
          </p:cNvSpPr>
          <p:nvPr>
            <p:ph type="body" sz="quarter" idx="13"/>
          </p:nvPr>
        </p:nvSpPr>
        <p:spPr>
          <a:xfrm>
            <a:off x="637961" y="627535"/>
            <a:ext cx="3055218" cy="3876212"/>
          </a:xfrm>
        </p:spPr>
        <p:txBody>
          <a:bodyPr/>
          <a:lstStyle/>
          <a:p>
            <a:pPr lvl="1"/>
            <a:r>
              <a:rPr lang="en-GB" sz="2700" dirty="0"/>
              <a:t>Lifetime Warranty</a:t>
            </a:r>
          </a:p>
          <a:p>
            <a:pPr lvl="1"/>
            <a:endParaRPr lang="en-GB" i="1" dirty="0"/>
          </a:p>
          <a:p>
            <a:pPr marL="285750" lvl="1" indent="-285750">
              <a:buFont typeface="Arial" panose="020B0604020202020204" pitchFamily="34" charset="0"/>
              <a:buChar char="•"/>
            </a:pPr>
            <a:r>
              <a:rPr lang="en-GB" sz="1500" dirty="0"/>
              <a:t>Quality and satisfaction guaranteed</a:t>
            </a:r>
            <a:r>
              <a:t/>
            </a:r>
            <a:br/>
            <a:endParaRPr lang="en-GB" sz="1500" dirty="0"/>
          </a:p>
          <a:p>
            <a:pPr marL="285750" lvl="1" indent="-285750">
              <a:buFont typeface="Arial" panose="020B0604020202020204" pitchFamily="34" charset="0"/>
              <a:buChar char="•"/>
            </a:pPr>
            <a:endParaRPr lang="en-GB" sz="1500" dirty="0"/>
          </a:p>
          <a:p>
            <a:pPr marL="285750" lvl="1" indent="-285750">
              <a:buFont typeface="Arial" panose="020B0604020202020204" pitchFamily="34" charset="0"/>
              <a:buChar char="•"/>
            </a:pPr>
            <a:endParaRPr lang="en-GB" sz="1500" dirty="0"/>
          </a:p>
          <a:p>
            <a:pPr marL="285750" lvl="1" indent="-285750">
              <a:buFont typeface="Arial" panose="020B0604020202020204" pitchFamily="34" charset="0"/>
              <a:buChar char="•"/>
            </a:pPr>
            <a:r>
              <a:rPr lang="en-GB" sz="1500" dirty="0"/>
              <a:t>Convenient, no-hassle exchanges</a:t>
            </a:r>
            <a:r>
              <a:t/>
            </a:r>
            <a:br/>
            <a:endParaRPr lang="en-GB" sz="1500" dirty="0"/>
          </a:p>
          <a:p>
            <a:pPr marL="285750" lvl="1" indent="-285750">
              <a:buFont typeface="Arial" panose="020B0604020202020204" pitchFamily="34" charset="0"/>
              <a:buChar char="•"/>
            </a:pPr>
            <a:r>
              <a:rPr lang="en-GB" sz="1500" dirty="0"/>
              <a:t>Xerox</a:t>
            </a:r>
            <a:r>
              <a:rPr lang="en-GB" sz="1500" baseline="30000" dirty="0"/>
              <a:t>®</a:t>
            </a:r>
            <a:r>
              <a:rPr lang="en-GB" sz="1500" dirty="0"/>
              <a:t> Everyday™ Toner </a:t>
            </a:r>
            <a:r>
              <a:t/>
            </a:r>
            <a:br/>
            <a:r>
              <a:rPr lang="en-GB" sz="1500" dirty="0"/>
              <a:t>does not invalidate printer warranties</a:t>
            </a:r>
          </a:p>
        </p:txBody>
      </p:sp>
      <p:sp>
        <p:nvSpPr>
          <p:cNvPr id="3" name="Slide Number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en-GB" dirty="0"/>
          </a:p>
        </p:txBody>
      </p:sp>
      <p:sp>
        <p:nvSpPr>
          <p:cNvPr id="4" name="Date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15 June 2020</a:t>
            </a:fld>
            <a:endParaRPr lang="en-GB" dirty="0"/>
          </a:p>
        </p:txBody>
      </p:sp>
      <p:sp>
        <p:nvSpPr>
          <p:cNvPr id="5" name="Footer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3B197B0-48F7-9E4C-A555-7E358D4584AA}"/>
              </a:ext>
            </a:extLst>
          </p:cNvPr>
          <p:cNvSpPr>
            <a:spLocks noGrp="1"/>
          </p:cNvSpPr>
          <p:nvPr>
            <p:ph type="ftr" sz="quarter" idx="12"/>
          </p:nvPr>
        </p:nvSpPr>
        <p:spPr/>
        <p:txBody>
          <a:bodyPr/>
          <a:lstStyle/>
          <a:p>
            <a:r>
              <a:rPr lang="en-GB" smtClean="0"/>
              <a:t>Xerox Internal Use Only</a:t>
            </a:r>
            <a:endParaRPr lang="en-GB" dirty="0"/>
          </a:p>
        </p:txBody>
      </p:sp>
      <p:pic>
        <p:nvPicPr>
          <p:cNvPr id="8" name="Picture 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en-GB"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15 June 2020</a:t>
            </a:fld>
            <a:endParaRPr lang="en-GB" dirty="0"/>
          </a:p>
        </p:txBody>
      </p:sp>
      <p:sp>
        <p:nvSpPr>
          <p:cNvPr id="4" name="Footer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994DA30-854F-984F-9E04-4AE8AF8C2575}"/>
              </a:ext>
            </a:extLst>
          </p:cNvPr>
          <p:cNvSpPr>
            <a:spLocks noGrp="1"/>
          </p:cNvSpPr>
          <p:nvPr>
            <p:ph type="ftr" sz="quarter" idx="12"/>
          </p:nvPr>
        </p:nvSpPr>
        <p:spPr/>
        <p:txBody>
          <a:bodyPr/>
          <a:lstStyle/>
          <a:p>
            <a:r>
              <a:rPr lang="en-GB" smtClean="0"/>
              <a:t>Xerox Internal Use Only</a:t>
            </a:r>
            <a:endParaRPr lang="en-GB" dirty="0"/>
          </a:p>
        </p:txBody>
      </p:sp>
      <p:sp>
        <p:nvSpPr>
          <p:cNvPr id="5" name="Tex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en-GB" sz="2400" dirty="0"/>
              <a:t>Kind to customers, </a:t>
            </a:r>
            <a:r>
              <a:t/>
            </a:r>
            <a:br/>
            <a:r>
              <a:rPr lang="en-GB" sz="2400" dirty="0"/>
              <a:t>and our planet.</a:t>
            </a:r>
          </a:p>
          <a:p>
            <a:r>
              <a:rPr lang="en-GB" sz="1400" dirty="0"/>
              <a:t>Xerox Environmental Health &amp; Safety </a:t>
            </a:r>
            <a:r>
              <a:t/>
            </a:r>
            <a:br/>
            <a:r>
              <a:rPr lang="en-GB" sz="1400" dirty="0"/>
              <a:t>holds itself to higher standards of quality, safety and sustainability than regulatory limits. You’ll find us a step above the rest.</a:t>
            </a:r>
          </a:p>
          <a:p>
            <a:pPr marL="285750" indent="-285750">
              <a:buClr>
                <a:schemeClr val="tx1"/>
              </a:buClr>
              <a:buFont typeface="Arial" panose="020B0604020202020204" pitchFamily="34" charset="0"/>
              <a:buChar char="•"/>
            </a:pPr>
            <a:r>
              <a:rPr lang="en-GB" sz="1200" dirty="0"/>
              <a:t>Toxin-free toner and plastic</a:t>
            </a:r>
          </a:p>
          <a:p>
            <a:pPr marL="285750" indent="-285750">
              <a:buClr>
                <a:schemeClr val="tx1"/>
              </a:buClr>
              <a:buFont typeface="Arial" panose="020B0604020202020204" pitchFamily="34" charset="0"/>
              <a:buChar char="•"/>
            </a:pPr>
            <a:r>
              <a:rPr lang="en-GB" sz="1200" dirty="0"/>
              <a:t>Full disclosure of all cartridge </a:t>
            </a:r>
            <a:r>
              <a:t/>
            </a:r>
            <a:br/>
            <a:r>
              <a:rPr lang="en-GB" sz="1200" dirty="0"/>
              <a:t>components available at Xerox.com</a:t>
            </a:r>
          </a:p>
          <a:p>
            <a:pPr marL="285750" indent="-285750">
              <a:buClr>
                <a:schemeClr val="tx1"/>
              </a:buClr>
              <a:buFont typeface="Arial" panose="020B0604020202020204" pitchFamily="34" charset="0"/>
              <a:buChar char="•"/>
            </a:pPr>
            <a:endParaRPr lang="en-GB" sz="1200" dirty="0"/>
          </a:p>
          <a:p>
            <a:endParaRPr lang="en-GB" sz="2400" dirty="0"/>
          </a:p>
        </p:txBody>
      </p:sp>
      <p:pic>
        <p:nvPicPr>
          <p:cNvPr id="7" name="Picture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EEE1101-6064-4547-B920-914F3B1E9A17}"/>
              </a:ext>
            </a:extLst>
          </p:cNvPr>
          <p:cNvPicPr>
            <a:picLocks noChangeAspect="1"/>
          </p:cNvPicPr>
          <p:nvPr/>
        </p:nvPicPr>
        <p:blipFill rotWithShape="1">
          <a:blip r:embed="rId4"/>
          <a:srcRect r="36000"/>
          <a:stretch/>
        </p:blipFill>
        <p:spPr>
          <a:xfrm>
            <a:off x="5502720" y="3562927"/>
            <a:ext cx="2917988" cy="906121"/>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EE85DD5A-5B93-1042-8FA4-15D9357B42CD}"/>
              </a:ext>
            </a:extLst>
          </p:cNvPr>
          <p:cNvSpPr>
            <a:spLocks noGrp="1"/>
          </p:cNvSpPr>
          <p:nvPr>
            <p:ph type="title"/>
          </p:nvPr>
        </p:nvSpPr>
        <p:spPr>
          <a:solidFill>
            <a:schemeClr val="tx1"/>
          </a:solidFill>
        </p:spPr>
        <p:txBody>
          <a:bodyPr/>
          <a:lstStyle/>
          <a:p>
            <a:r>
              <a:rPr lang="en-GB" smtClean="0"/>
              <a:t>Xerox</a:t>
            </a:r>
            <a:r>
              <a:rPr lang="en-GB" baseline="30000" dirty="0"/>
              <a:t>®</a:t>
            </a:r>
            <a:r>
              <a:rPr lang="en-GB" smtClean="0"/>
              <a:t> Everyday</a:t>
            </a:r>
            <a:r>
              <a:rPr lang="en-GB" baseline="30000" dirty="0"/>
              <a:t>™</a:t>
            </a:r>
            <a:r>
              <a:rPr lang="en-GB" smtClean="0"/>
              <a:t> Toner</a:t>
            </a:r>
            <a:r>
              <a:t/>
            </a:r>
            <a:br/>
            <a:r>
              <a:t/>
            </a:r>
            <a:br/>
            <a:r>
              <a:rPr lang="en-GB" smtClean="0"/>
              <a:t>     </a:t>
            </a:r>
            <a:r>
              <a:rPr lang="en-GB" sz="1400" dirty="0"/>
              <a:t>Visit Xerox.com/EverydayToner to learn more</a:t>
            </a:r>
            <a:r>
              <a:t/>
            </a:r>
            <a:br/>
            <a:r>
              <a:rPr lang="en-GB" sz="1400" dirty="0"/>
              <a:t>          and begin the ordering process today</a:t>
            </a:r>
            <a:r>
              <a:t/>
            </a:r>
            <a:br/>
            <a:r>
              <a:t/>
            </a:r>
            <a:br/>
            <a:endParaRPr lang="en-GB" dirty="0"/>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2895</TotalTime>
  <Words>589</Words>
  <Application>Microsoft Office PowerPoint</Application>
  <PresentationFormat>On-screen Show (16:9)</PresentationFormat>
  <Paragraphs>80</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Xerox® Everyday™ Toner       Visit Xerox.com/EverydayToner to learn more           and begin the ordering process today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 Toner</dc:title>
  <dc:creator>Danielle Smith</dc:creator>
  <cp:lastModifiedBy>cyrus</cp:lastModifiedBy>
  <cp:revision>55</cp:revision>
  <cp:lastPrinted>2016-12-06T20:47:15Z</cp:lastPrinted>
  <dcterms:created xsi:type="dcterms:W3CDTF">2020-05-03T19:49:02Z</dcterms:created>
  <dcterms:modified xsi:type="dcterms:W3CDTF">2020-06-15T10:06:58Z</dcterms:modified>
</cp:coreProperties>
</file>